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325" r:id="rId3"/>
    <p:sldId id="257" r:id="rId4"/>
    <p:sldId id="299" r:id="rId5"/>
    <p:sldId id="300" r:id="rId6"/>
    <p:sldId id="301" r:id="rId7"/>
    <p:sldId id="302" r:id="rId8"/>
    <p:sldId id="303" r:id="rId9"/>
    <p:sldId id="304" r:id="rId10"/>
    <p:sldId id="295" r:id="rId11"/>
    <p:sldId id="296" r:id="rId12"/>
    <p:sldId id="297" r:id="rId13"/>
    <p:sldId id="298" r:id="rId14"/>
    <p:sldId id="320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  <p:sldId id="322" r:id="rId32"/>
    <p:sldId id="323" r:id="rId33"/>
    <p:sldId id="324" r:id="rId34"/>
  </p:sldIdLst>
  <p:sldSz cx="9144000" cy="5143500" type="screen16x9"/>
  <p:notesSz cx="6858000" cy="9144000"/>
  <p:embeddedFontLst>
    <p:embeddedFont>
      <p:font typeface="Roboto Condensed Light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 Condensed" panose="020B0604020202020204" charset="0"/>
      <p:regular r:id="rId44"/>
      <p:bold r:id="rId45"/>
      <p:italic r:id="rId46"/>
      <p:boldItalic r:id="rId47"/>
    </p:embeddedFont>
    <p:embeddedFont>
      <p:font typeface="Arv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20" autoAdjust="0"/>
  </p:normalViewPr>
  <p:slideViewPr>
    <p:cSldViewPr>
      <p:cViewPr varScale="1">
        <p:scale>
          <a:sx n="101" d="100"/>
          <a:sy n="101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40982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157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88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smtClean="0">
                <a:latin typeface="Calibri" pitchFamily="34" charset="0"/>
              </a:rPr>
              <a:t>DR. ISHFAQ AHMED ARAIN</a:t>
            </a:r>
            <a:r>
              <a:rPr lang="en-US" sz="2400" dirty="0" smtClean="0">
                <a:latin typeface="Calibri" pitchFamily="34" charset="0"/>
              </a:rPr>
              <a:t/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2400" dirty="0" smtClean="0">
                <a:latin typeface="Calibri" pitchFamily="34" charset="0"/>
              </a:rPr>
              <a:t>                                     MBBS,FCPS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2400" dirty="0" smtClean="0">
                <a:latin typeface="Calibri" pitchFamily="34" charset="0"/>
              </a:rPr>
              <a:t>Consultant ENT Head &amp; Neck Surgeon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2400" dirty="0" smtClean="0">
                <a:latin typeface="Calibri" pitchFamily="34" charset="0"/>
              </a:rPr>
              <a:t>Assistant professor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2400" dirty="0" err="1" smtClean="0">
                <a:latin typeface="Calibri" pitchFamily="34" charset="0"/>
              </a:rPr>
              <a:t>Bilawal</a:t>
            </a:r>
            <a:r>
              <a:rPr lang="en-US" sz="2400" dirty="0" smtClean="0">
                <a:latin typeface="Calibri" pitchFamily="34" charset="0"/>
              </a:rPr>
              <a:t> Medical Collage Hospital LUMHS </a:t>
            </a:r>
            <a:r>
              <a:rPr lang="en-US" sz="2400" dirty="0" err="1" smtClean="0">
                <a:latin typeface="Calibri" pitchFamily="34" charset="0"/>
              </a:rPr>
              <a:t>Jamshoro</a:t>
            </a:r>
            <a:r>
              <a:rPr lang="en-US" sz="2400" dirty="0" smtClean="0">
                <a:latin typeface="Calibri" pitchFamily="34" charset="0"/>
              </a:rPr>
              <a:t>- Hyderabad.</a:t>
            </a:r>
            <a:endParaRPr sz="2400">
              <a:latin typeface="Calibri" pitchFamily="34" charset="0"/>
            </a:endParaRPr>
          </a:p>
        </p:txBody>
      </p:sp>
      <p:pic>
        <p:nvPicPr>
          <p:cNvPr id="3" name="Picture 2" descr="ENT 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10" y="133350"/>
            <a:ext cx="939690" cy="939690"/>
          </a:xfrm>
          <a:prstGeom prst="rect">
            <a:avLst/>
          </a:prstGeom>
        </p:spPr>
      </p:pic>
      <p:pic>
        <p:nvPicPr>
          <p:cNvPr id="4" name="Picture 3" descr="logo 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5780"/>
            <a:ext cx="916041" cy="911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4214926" cy="2724300"/>
          </a:xfrm>
        </p:spPr>
        <p:txBody>
          <a:bodyPr/>
          <a:lstStyle/>
          <a:p>
            <a:pPr marL="101600" indent="0">
              <a:buNone/>
            </a:pP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28750"/>
            <a:ext cx="6269205" cy="398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3452926" cy="2724300"/>
          </a:xfrm>
        </p:spPr>
        <p:txBody>
          <a:bodyPr/>
          <a:lstStyle/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52550"/>
            <a:ext cx="6206820" cy="379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3529125" cy="2724300"/>
          </a:xfrm>
        </p:spPr>
        <p:txBody>
          <a:bodyPr/>
          <a:lstStyle/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6705600" cy="366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3529125" cy="2724300"/>
          </a:xfrm>
        </p:spPr>
        <p:txBody>
          <a:bodyPr/>
          <a:lstStyle/>
          <a:p>
            <a:pPr marL="10160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11681"/>
            <a:ext cx="5864986" cy="379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5586525" cy="2724300"/>
          </a:xfrm>
        </p:spPr>
        <p:txBody>
          <a:bodyPr/>
          <a:lstStyle/>
          <a:p>
            <a:pPr marL="101600" indent="0">
              <a:buNone/>
            </a:pPr>
            <a:endParaRPr lang="en-US" dirty="0" smtClean="0"/>
          </a:p>
          <a:p>
            <a:pPr marL="10160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66157"/>
            <a:ext cx="5976938" cy="379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" y="1352550"/>
            <a:ext cx="6004737" cy="398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4291126" cy="2724300"/>
          </a:xfrm>
        </p:spPr>
        <p:txBody>
          <a:bodyPr/>
          <a:lstStyle/>
          <a:p>
            <a:pPr marL="101600" indent="0" eaLnBrk="1" hangingPunct="1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52550"/>
            <a:ext cx="6147707" cy="379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3376726" cy="2724300"/>
          </a:xfrm>
        </p:spPr>
        <p:txBody>
          <a:bodyPr/>
          <a:lstStyle/>
          <a:p>
            <a:pPr marL="101600" indent="0" eaLnBrk="1" hangingPunct="1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69786"/>
            <a:ext cx="6206820" cy="379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6964028" cy="336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52550"/>
            <a:ext cx="5760720" cy="359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Physiological </a:t>
            </a:r>
            <a:r>
              <a:rPr lang="en-US" dirty="0"/>
              <a:t>Of Nose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895350"/>
            <a:ext cx="7176085" cy="405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5586525" cy="2724300"/>
          </a:xfrm>
        </p:spPr>
        <p:txBody>
          <a:bodyPr/>
          <a:lstStyle/>
          <a:p>
            <a:pPr marL="10160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16308"/>
            <a:ext cx="6248400" cy="295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Ostiomeatal</a:t>
            </a:r>
            <a:r>
              <a:rPr lang="en-US" dirty="0" smtClean="0"/>
              <a:t> complex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pic>
        <p:nvPicPr>
          <p:cNvPr id="2050" name="Picture 2" descr="0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57350"/>
            <a:ext cx="51498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Ostio-meatal</a:t>
            </a:r>
            <a:r>
              <a:rPr lang="en-US" dirty="0" smtClean="0">
                <a:solidFill>
                  <a:schemeClr val="bg1"/>
                </a:solidFill>
              </a:rPr>
              <a:t> Complex (OMC)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pic>
        <p:nvPicPr>
          <p:cNvPr id="7" name="Picture 6" descr="Figure 1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8466" y="1486494"/>
            <a:ext cx="2105134" cy="321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Figure 1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29082"/>
            <a:ext cx="3135213" cy="224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Mucosa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5738925" cy="27243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Respiratory area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Pseudo stratified ciliated columnar epithelium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Mucous glands and goblet cells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Olfactory area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Vestibule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Skin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tx1"/>
                </a:solidFill>
              </a:rPr>
              <a:t>Turbinates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Vasular</a:t>
            </a:r>
            <a:r>
              <a:rPr lang="en-US" dirty="0" smtClean="0">
                <a:solidFill>
                  <a:schemeClr val="tx1"/>
                </a:solidFill>
              </a:rPr>
              <a:t> with </a:t>
            </a:r>
            <a:r>
              <a:rPr lang="en-US" dirty="0" err="1" smtClean="0">
                <a:solidFill>
                  <a:schemeClr val="tx1"/>
                </a:solidFill>
              </a:rPr>
              <a:t>submucosal</a:t>
            </a:r>
            <a:r>
              <a:rPr lang="en-US" dirty="0" smtClean="0">
                <a:solidFill>
                  <a:schemeClr val="tx1"/>
                </a:solidFill>
              </a:rPr>
              <a:t> sinusoids (Cavernous tissue)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Blood supply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pic>
        <p:nvPicPr>
          <p:cNvPr id="6" name="Picture 10242" descr="C:\My Documents\My Pictures\slides nose\nasalwall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3771" y="1657350"/>
            <a:ext cx="2775629" cy="2894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10243" descr="C:\My Documents\My Pictures\slides nose\nasalseptum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57351"/>
            <a:ext cx="2883956" cy="289417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area of nose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pic>
        <p:nvPicPr>
          <p:cNvPr id="6" name="Picture 5" descr="What is Little&amp;amp;#39;s area or Kiesselbach&amp;amp;#39;s area and the Arteries in it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504950"/>
            <a:ext cx="4189095" cy="306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Little’s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7034326" cy="27243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Caudal part of the nasal septum which has a rich </a:t>
            </a:r>
            <a:r>
              <a:rPr lang="en-US" sz="1600" dirty="0" err="1" smtClean="0">
                <a:solidFill>
                  <a:schemeClr val="tx1"/>
                </a:solidFill>
              </a:rPr>
              <a:t>submucosal</a:t>
            </a:r>
            <a:r>
              <a:rPr lang="en-US" sz="1600" dirty="0" smtClean="0">
                <a:solidFill>
                  <a:schemeClr val="tx1"/>
                </a:solidFill>
              </a:rPr>
              <a:t> arterial network: </a:t>
            </a:r>
            <a:r>
              <a:rPr lang="en-US" sz="1600" dirty="0" err="1" smtClean="0">
                <a:solidFill>
                  <a:schemeClr val="tx1"/>
                </a:solidFill>
              </a:rPr>
              <a:t>Septal</a:t>
            </a:r>
            <a:r>
              <a:rPr lang="en-US" sz="1600" dirty="0" smtClean="0">
                <a:solidFill>
                  <a:schemeClr val="tx1"/>
                </a:solidFill>
              </a:rPr>
              <a:t> branches of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Anterior </a:t>
            </a:r>
            <a:r>
              <a:rPr lang="en-US" sz="1600" dirty="0" err="1" smtClean="0">
                <a:solidFill>
                  <a:schemeClr val="tx1"/>
                </a:solidFill>
              </a:rPr>
              <a:t>ethmoidal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600" dirty="0" err="1" smtClean="0">
                <a:solidFill>
                  <a:schemeClr val="tx1"/>
                </a:solidFill>
              </a:rPr>
              <a:t>Sphenopalatine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Greater palatine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Superior labial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Prone for drying effect of inspired air and to </a:t>
            </a:r>
            <a:r>
              <a:rPr lang="en-US" sz="1600" dirty="0" err="1" smtClean="0">
                <a:solidFill>
                  <a:schemeClr val="tx1"/>
                </a:solidFill>
              </a:rPr>
              <a:t>microtrauma</a:t>
            </a:r>
            <a:r>
              <a:rPr lang="en-US" sz="1600" dirty="0" smtClean="0">
                <a:solidFill>
                  <a:schemeClr val="tx1"/>
                </a:solidFill>
              </a:rPr>
              <a:t> due to picking of the nose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Commonest cause and site of </a:t>
            </a:r>
            <a:r>
              <a:rPr lang="en-US" sz="1600" dirty="0" err="1" smtClean="0">
                <a:solidFill>
                  <a:schemeClr val="tx1"/>
                </a:solidFill>
              </a:rPr>
              <a:t>epistaxis</a:t>
            </a:r>
            <a:r>
              <a:rPr lang="en-US" sz="1600" dirty="0" smtClean="0">
                <a:solidFill>
                  <a:schemeClr val="tx1"/>
                </a:solidFill>
              </a:rPr>
              <a:t> in children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DD: Bleeding from </a:t>
            </a:r>
            <a:r>
              <a:rPr lang="en-US" sz="1600" dirty="0" err="1" smtClean="0">
                <a:solidFill>
                  <a:schemeClr val="tx1"/>
                </a:solidFill>
              </a:rPr>
              <a:t>retrocolumellar</a:t>
            </a:r>
            <a:r>
              <a:rPr lang="en-US" sz="1600" dirty="0" smtClean="0">
                <a:solidFill>
                  <a:schemeClr val="tx1"/>
                </a:solidFill>
              </a:rPr>
              <a:t> vein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Sphenopalatine</a:t>
            </a:r>
            <a:r>
              <a:rPr lang="en-US" dirty="0" smtClean="0">
                <a:solidFill>
                  <a:schemeClr val="bg1"/>
                </a:solidFill>
              </a:rPr>
              <a:t> artery is considered as THE artery of </a:t>
            </a:r>
            <a:r>
              <a:rPr lang="en-US" dirty="0" err="1" smtClean="0">
                <a:solidFill>
                  <a:schemeClr val="bg1"/>
                </a:solidFill>
              </a:rPr>
              <a:t>epistaxis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/>
          </a:p>
        </p:txBody>
      </p:sp>
      <p:pic>
        <p:nvPicPr>
          <p:cNvPr id="6" name="Picture 5" descr="3-s2.0-B9780128043400000012-f01-11-97801280434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04950"/>
            <a:ext cx="3009900" cy="3156011"/>
          </a:xfrm>
          <a:prstGeom prst="rect">
            <a:avLst/>
          </a:prstGeom>
        </p:spPr>
      </p:pic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83829"/>
            <a:ext cx="3143250" cy="299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Nerve supply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3910125" cy="27243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Maxillary N</a:t>
            </a:r>
          </a:p>
          <a:p>
            <a:pPr lvl="1" eaLnBrk="1" hangingPunct="1"/>
            <a:r>
              <a:rPr lang="en-US" dirty="0" err="1" smtClean="0">
                <a:solidFill>
                  <a:schemeClr val="tx1"/>
                </a:solidFill>
              </a:rPr>
              <a:t>Sphenopalatine</a:t>
            </a:r>
            <a:endParaRPr lang="en-US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Lesser and greater palatine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Anterior </a:t>
            </a:r>
            <a:r>
              <a:rPr lang="en-US" dirty="0" err="1" smtClean="0">
                <a:solidFill>
                  <a:schemeClr val="tx1"/>
                </a:solidFill>
              </a:rPr>
              <a:t>ethmoidal</a:t>
            </a:r>
            <a:r>
              <a:rPr lang="en-US" dirty="0" smtClean="0">
                <a:solidFill>
                  <a:schemeClr val="tx1"/>
                </a:solidFill>
              </a:rPr>
              <a:t> N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Olfactory 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Autonomic- </a:t>
            </a:r>
            <a:r>
              <a:rPr lang="en-US" dirty="0" err="1" smtClean="0">
                <a:solidFill>
                  <a:schemeClr val="tx1"/>
                </a:solidFill>
              </a:rPr>
              <a:t>Vidian</a:t>
            </a:r>
            <a:r>
              <a:rPr lang="en-US" dirty="0" smtClean="0">
                <a:solidFill>
                  <a:schemeClr val="tx1"/>
                </a:solidFill>
              </a:rPr>
              <a:t> 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  <p:pic>
        <p:nvPicPr>
          <p:cNvPr id="6" name="Picture 5" descr="1554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81150"/>
            <a:ext cx="3372445" cy="2619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CC"/>
                </a:solidFill>
              </a:rPr>
              <a:t>Lymphatic drainage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6272325" cy="27243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Anterior part</a:t>
            </a:r>
          </a:p>
          <a:p>
            <a:pPr lvl="1" eaLnBrk="1" hangingPunct="1"/>
            <a:r>
              <a:rPr lang="en-US" dirty="0" err="1" smtClean="0">
                <a:solidFill>
                  <a:schemeClr val="tx1"/>
                </a:solidFill>
              </a:rPr>
              <a:t>Submandibular</a:t>
            </a:r>
            <a:r>
              <a:rPr lang="en-US" dirty="0" smtClean="0">
                <a:solidFill>
                  <a:schemeClr val="tx1"/>
                </a:solidFill>
              </a:rPr>
              <a:t> lymph nodes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Posterior part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Retropharyngeal lymph nodes</a:t>
            </a:r>
          </a:p>
          <a:p>
            <a:pPr lvl="1" eaLnBrk="1" hangingPunct="1"/>
            <a:r>
              <a:rPr lang="en-US" dirty="0" err="1" smtClean="0">
                <a:solidFill>
                  <a:schemeClr val="tx1"/>
                </a:solidFill>
              </a:rPr>
              <a:t>Jugulo-digastric</a:t>
            </a:r>
            <a:r>
              <a:rPr lang="en-US" dirty="0" smtClean="0">
                <a:solidFill>
                  <a:schemeClr val="tx1"/>
                </a:solidFill>
              </a:rPr>
              <a:t> lymph nodes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</a:rPr>
              <a:t>Functions Of Nose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4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724" y="1504950"/>
            <a:ext cx="3566415" cy="30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Keros</a:t>
            </a:r>
            <a:r>
              <a:rPr lang="en-US" dirty="0" smtClean="0"/>
              <a:t> classification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/>
          </a:p>
        </p:txBody>
      </p:sp>
      <p:pic>
        <p:nvPicPr>
          <p:cNvPr id="7" name="Picture 6" descr="EF54KWyVAAArHpN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457325"/>
            <a:ext cx="5246163" cy="3248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assessment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5891325" cy="27243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Question: 1</a:t>
            </a:r>
          </a:p>
          <a:p>
            <a:pPr>
              <a:buNone/>
            </a:pPr>
            <a:r>
              <a:rPr lang="en-US" dirty="0" smtClean="0"/>
              <a:t>Paired nasal bones are?</a:t>
            </a:r>
          </a:p>
          <a:p>
            <a:pPr marL="558800" indent="-457200">
              <a:buAutoNum type="alphaLcParenR"/>
            </a:pPr>
            <a:r>
              <a:rPr lang="en-US" dirty="0" smtClean="0"/>
              <a:t>Maxilla </a:t>
            </a:r>
          </a:p>
          <a:p>
            <a:pPr marL="558800" indent="-457200">
              <a:buAutoNum type="alphaLcParenR"/>
            </a:pPr>
            <a:r>
              <a:rPr lang="en-US" dirty="0" smtClean="0"/>
              <a:t>Frontal bone</a:t>
            </a:r>
          </a:p>
          <a:p>
            <a:pPr marL="558800" indent="-457200">
              <a:buAutoNum type="alphaLcParenR"/>
            </a:pPr>
            <a:r>
              <a:rPr lang="en-US" dirty="0" smtClean="0"/>
              <a:t>Nasal bone</a:t>
            </a:r>
          </a:p>
          <a:p>
            <a:pPr marL="558800" indent="-457200">
              <a:buAutoNum type="alphaLcParenR"/>
            </a:pPr>
            <a:r>
              <a:rPr lang="en-US" dirty="0" smtClean="0"/>
              <a:t>Middle turbinate</a:t>
            </a:r>
          </a:p>
          <a:p>
            <a:pPr marL="558800" indent="-457200">
              <a:buAutoNum type="alphaLcParenR"/>
            </a:pPr>
            <a:r>
              <a:rPr lang="en-US" dirty="0" smtClean="0"/>
              <a:t>Inferior turbinate</a:t>
            </a:r>
          </a:p>
          <a:p>
            <a:pPr marL="558800" indent="-457200">
              <a:buAutoNum type="alphaLcParenR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assessment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5662725" cy="2724300"/>
          </a:xfrm>
        </p:spPr>
        <p:txBody>
          <a:bodyPr/>
          <a:lstStyle/>
          <a:p>
            <a:r>
              <a:rPr lang="en-US" dirty="0" smtClean="0"/>
              <a:t>Question: 2</a:t>
            </a:r>
          </a:p>
          <a:p>
            <a:r>
              <a:rPr lang="en-US" dirty="0" smtClean="0"/>
              <a:t>Which of the following open into the middle </a:t>
            </a:r>
            <a:r>
              <a:rPr lang="en-US" dirty="0" err="1" smtClean="0"/>
              <a:t>meatus</a:t>
            </a:r>
            <a:r>
              <a:rPr lang="en-US" dirty="0" smtClean="0"/>
              <a:t>?</a:t>
            </a:r>
          </a:p>
          <a:p>
            <a:pPr marL="558800" indent="-457200">
              <a:buFont typeface="+mj-lt"/>
              <a:buAutoNum type="alphaLcParenR"/>
            </a:pPr>
            <a:r>
              <a:rPr lang="en-US" dirty="0" err="1" smtClean="0"/>
              <a:t>Nasolacrimal</a:t>
            </a:r>
            <a:r>
              <a:rPr lang="en-US" dirty="0" smtClean="0"/>
              <a:t> duct</a:t>
            </a:r>
          </a:p>
          <a:p>
            <a:pPr marL="558800" indent="-457200">
              <a:buFont typeface="+mj-lt"/>
              <a:buAutoNum type="alphaLcParenR"/>
            </a:pPr>
            <a:r>
              <a:rPr lang="en-US" dirty="0" smtClean="0"/>
              <a:t>Anterior </a:t>
            </a:r>
            <a:r>
              <a:rPr lang="en-US" dirty="0" err="1" smtClean="0"/>
              <a:t>ethmoidal</a:t>
            </a:r>
            <a:endParaRPr lang="en-US" dirty="0" smtClean="0"/>
          </a:p>
          <a:p>
            <a:pPr marL="558800" indent="-457200">
              <a:buFont typeface="+mj-lt"/>
              <a:buAutoNum type="alphaLcParenR"/>
            </a:pPr>
            <a:r>
              <a:rPr lang="en-US" dirty="0" smtClean="0"/>
              <a:t>Posterior </a:t>
            </a:r>
            <a:r>
              <a:rPr lang="en-US" dirty="0" err="1" smtClean="0"/>
              <a:t>ethmoidal</a:t>
            </a:r>
            <a:endParaRPr lang="en-US" dirty="0" smtClean="0"/>
          </a:p>
          <a:p>
            <a:pPr marL="558800" indent="-457200">
              <a:buFont typeface="+mj-lt"/>
              <a:buAutoNum type="alphaLcParenR"/>
            </a:pPr>
            <a:r>
              <a:rPr lang="en-US" dirty="0" smtClean="0"/>
              <a:t>Frontal </a:t>
            </a:r>
          </a:p>
          <a:p>
            <a:pPr marL="558800" indent="-457200">
              <a:buFont typeface="+mj-lt"/>
              <a:buAutoNum type="alphaLcParenR"/>
            </a:pPr>
            <a:r>
              <a:rPr lang="en-US" dirty="0" smtClean="0"/>
              <a:t>sphenoid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"/>
          </a:p>
        </p:txBody>
      </p:sp>
      <p:pic>
        <p:nvPicPr>
          <p:cNvPr id="6" name="Picture 5" descr="GettyImages-185002046-5772f4153df78cb62ce1ad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0"/>
            <a:ext cx="913447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5662725" cy="2724300"/>
          </a:xfrm>
        </p:spPr>
        <p:txBody>
          <a:bodyPr/>
          <a:lstStyle/>
          <a:p>
            <a:pPr marL="1016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8" y="1352550"/>
            <a:ext cx="5953376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4291126" cy="2724300"/>
          </a:xfrm>
        </p:spPr>
        <p:txBody>
          <a:bodyPr/>
          <a:lstStyle/>
          <a:p>
            <a:pPr marL="10160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9" y="1509413"/>
            <a:ext cx="6088731" cy="379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4367325" cy="2724300"/>
          </a:xfrm>
        </p:spPr>
        <p:txBody>
          <a:bodyPr/>
          <a:lstStyle/>
          <a:p>
            <a:pPr marL="101600" indent="0">
              <a:buNone/>
            </a:pPr>
            <a:endParaRPr lang="en-US" dirty="0" smtClean="0"/>
          </a:p>
          <a:p>
            <a:pPr marL="1016000" lvl="1" indent="-45720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9925"/>
            <a:ext cx="6061120" cy="3605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3300526" cy="2724300"/>
          </a:xfrm>
        </p:spPr>
        <p:txBody>
          <a:bodyPr/>
          <a:lstStyle/>
          <a:p>
            <a:pPr marL="1016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8744"/>
            <a:ext cx="6477000" cy="379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4519725" cy="2724300"/>
          </a:xfrm>
        </p:spPr>
        <p:txBody>
          <a:bodyPr/>
          <a:lstStyle/>
          <a:p>
            <a:pPr marL="101600" indent="0">
              <a:buNone/>
            </a:pP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6425"/>
            <a:ext cx="6781800" cy="398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3910125" cy="2724300"/>
          </a:xfrm>
        </p:spPr>
        <p:txBody>
          <a:bodyPr/>
          <a:lstStyle/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40" y="1158774"/>
            <a:ext cx="6524640" cy="379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226</Words>
  <Application>Microsoft Office PowerPoint</Application>
  <PresentationFormat>On-screen Show (16:9)</PresentationFormat>
  <Paragraphs>91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Roboto Condensed Light</vt:lpstr>
      <vt:lpstr>Calibri</vt:lpstr>
      <vt:lpstr>Roboto Condensed</vt:lpstr>
      <vt:lpstr>Wingdings</vt:lpstr>
      <vt:lpstr>Arial</vt:lpstr>
      <vt:lpstr>Arvo</vt:lpstr>
      <vt:lpstr>Salerio template</vt:lpstr>
      <vt:lpstr>DR. ISHFAQ AHMED ARAIN                                      MBBS,FCPS Consultant ENT Head &amp; Neck Surgeon Assistant professor Bilawal Medical Collage Hospital LUMHS Jamshoro- Hyderabad.</vt:lpstr>
      <vt:lpstr>Physiological Of Nose</vt:lpstr>
      <vt:lpstr>Functions Of Nose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</vt:lpstr>
      <vt:lpstr>Ostiomeatal complex</vt:lpstr>
      <vt:lpstr>Ostio-meatal Complex (OMC)</vt:lpstr>
      <vt:lpstr>Mucosa </vt:lpstr>
      <vt:lpstr>Blood supply</vt:lpstr>
      <vt:lpstr>Little area of nose</vt:lpstr>
      <vt:lpstr>Little’s area</vt:lpstr>
      <vt:lpstr>Sphenopalatine artery is considered as THE artery of epistaxis</vt:lpstr>
      <vt:lpstr>Nerve supply</vt:lpstr>
      <vt:lpstr>Lymphatic drainage</vt:lpstr>
      <vt:lpstr>Keros classification </vt:lpstr>
      <vt:lpstr>Self assessment </vt:lpstr>
      <vt:lpstr>Self assessment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ISHFAQ AHMED                 MBBS,FCPS Consultant ENT Head &amp; Neck Surgeon Assistant professor Bilawal Medical Collage Hospital LUMHS Jamshoro- Hyderabad.</dc:title>
  <dc:creator>Dr Ishfaq</dc:creator>
  <cp:lastModifiedBy>Windows User</cp:lastModifiedBy>
  <cp:revision>22</cp:revision>
  <dcterms:modified xsi:type="dcterms:W3CDTF">2022-03-09T21:34:46Z</dcterms:modified>
</cp:coreProperties>
</file>